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8" r:id="rId2"/>
    <p:sldId id="302" r:id="rId3"/>
    <p:sldId id="303" r:id="rId4"/>
    <p:sldId id="304" r:id="rId5"/>
    <p:sldId id="305" r:id="rId6"/>
    <p:sldId id="335" r:id="rId7"/>
    <p:sldId id="336" r:id="rId8"/>
    <p:sldId id="306" r:id="rId9"/>
    <p:sldId id="308" r:id="rId10"/>
    <p:sldId id="307" r:id="rId11"/>
    <p:sldId id="326" r:id="rId12"/>
    <p:sldId id="322" r:id="rId13"/>
    <p:sldId id="323" r:id="rId14"/>
    <p:sldId id="325" r:id="rId15"/>
    <p:sldId id="324" r:id="rId16"/>
    <p:sldId id="327" r:id="rId17"/>
    <p:sldId id="328" r:id="rId18"/>
    <p:sldId id="329" r:id="rId19"/>
    <p:sldId id="331" r:id="rId20"/>
    <p:sldId id="330" r:id="rId21"/>
    <p:sldId id="309" r:id="rId22"/>
    <p:sldId id="310" r:id="rId23"/>
    <p:sldId id="314" r:id="rId24"/>
    <p:sldId id="312" r:id="rId25"/>
    <p:sldId id="313" r:id="rId26"/>
    <p:sldId id="317" r:id="rId27"/>
    <p:sldId id="316" r:id="rId28"/>
    <p:sldId id="319" r:id="rId29"/>
    <p:sldId id="320" r:id="rId30"/>
    <p:sldId id="321" r:id="rId31"/>
    <p:sldId id="315" r:id="rId32"/>
    <p:sldId id="311" r:id="rId33"/>
    <p:sldId id="318" r:id="rId34"/>
    <p:sldId id="332" r:id="rId35"/>
    <p:sldId id="333" r:id="rId36"/>
    <p:sldId id="334" r:id="rId37"/>
    <p:sldId id="337" r:id="rId38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8"/>
    <a:srgbClr val="FFFF00"/>
    <a:srgbClr val="1A171B"/>
    <a:srgbClr val="99C1DA"/>
    <a:srgbClr val="D1D2D3"/>
    <a:srgbClr val="66A3C8"/>
    <a:srgbClr val="00738D"/>
    <a:srgbClr val="3384B5"/>
    <a:srgbClr val="8B4973"/>
    <a:srgbClr val="76A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1774" autoAdjust="0"/>
  </p:normalViewPr>
  <p:slideViewPr>
    <p:cSldViewPr snapToObjects="1">
      <p:cViewPr varScale="1">
        <p:scale>
          <a:sx n="80" d="100"/>
          <a:sy n="80" d="100"/>
        </p:scale>
        <p:origin x="732" y="34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18.06.2020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18.06.2020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Lage heute schlecht messbar</a:t>
            </a:r>
          </a:p>
          <a:p>
            <a:r>
              <a:rPr lang="de-CH" dirty="0"/>
              <a:t>Nicht reproduzierbare Messungen</a:t>
            </a:r>
          </a:p>
          <a:p>
            <a:r>
              <a:rPr lang="de-CH" dirty="0"/>
              <a:t>Teure Hardware</a:t>
            </a:r>
          </a:p>
          <a:p>
            <a:r>
              <a:rPr lang="de-CH" dirty="0"/>
              <a:t>Telezentrische Objektive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733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Inkreis </a:t>
            </a:r>
          </a:p>
          <a:p>
            <a:r>
              <a:rPr lang="de-CH" dirty="0"/>
              <a:t>H über </a:t>
            </a:r>
            <a:r>
              <a:rPr lang="de-CH" dirty="0" err="1"/>
              <a:t>brennweite</a:t>
            </a:r>
            <a:r>
              <a:rPr lang="de-CH" dirty="0"/>
              <a:t> und ppm berechnen</a:t>
            </a:r>
          </a:p>
          <a:p>
            <a:r>
              <a:rPr lang="de-CH" dirty="0"/>
              <a:t>Strahlensatz</a:t>
            </a:r>
          </a:p>
          <a:p>
            <a:r>
              <a:rPr lang="de-CH" dirty="0"/>
              <a:t>D dann L rechnen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2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Vorgegebene billige Hardware mit Ziel: schlechte Kamera mit viel Rechenleistung kompensieren</a:t>
            </a:r>
          </a:p>
          <a:p>
            <a:r>
              <a:rPr lang="de-CH" dirty="0"/>
              <a:t>Pi Kamera 25 Dollar</a:t>
            </a:r>
          </a:p>
          <a:p>
            <a:r>
              <a:rPr lang="de-CH" dirty="0" err="1"/>
              <a:t>Jetson</a:t>
            </a:r>
            <a:r>
              <a:rPr lang="de-CH" dirty="0"/>
              <a:t> </a:t>
            </a:r>
            <a:r>
              <a:rPr lang="de-CH" dirty="0" err="1"/>
              <a:t>nano</a:t>
            </a:r>
            <a:r>
              <a:rPr lang="de-CH" dirty="0"/>
              <a:t> ab 109 Euro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681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Folien Noise sehr variabel</a:t>
            </a:r>
          </a:p>
          <a:p>
            <a:r>
              <a:rPr lang="de-CH" dirty="0"/>
              <a:t>Preis von Folie A3 über 100.- Auch nicht so günstig</a:t>
            </a:r>
          </a:p>
          <a:p>
            <a:r>
              <a:rPr lang="de-CH" dirty="0"/>
              <a:t>Print und LED sehr günstig mit </a:t>
            </a:r>
          </a:p>
          <a:p>
            <a:r>
              <a:rPr lang="de-CH" dirty="0"/>
              <a:t>4.88.- Für 2000 </a:t>
            </a:r>
            <a:r>
              <a:rPr lang="de-CH" dirty="0" err="1"/>
              <a:t>prints</a:t>
            </a:r>
            <a:r>
              <a:rPr lang="de-CH" dirty="0"/>
              <a:t> mit </a:t>
            </a:r>
            <a:r>
              <a:rPr lang="de-CH" dirty="0" err="1"/>
              <a:t>led</a:t>
            </a:r>
            <a:r>
              <a:rPr lang="de-CH" dirty="0"/>
              <a:t> und widerstand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8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Alle LED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262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LED gleichmässig</a:t>
            </a:r>
          </a:p>
          <a:p>
            <a:r>
              <a:rPr lang="de-CH" dirty="0"/>
              <a:t>Vignettierung grösser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32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827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Rechtecke über Kontoren legen</a:t>
            </a:r>
          </a:p>
          <a:p>
            <a:r>
              <a:rPr lang="de-CH" dirty="0"/>
              <a:t>Benötigt bekannte abstände um ppm ¨zu finden</a:t>
            </a:r>
          </a:p>
          <a:p>
            <a:r>
              <a:rPr lang="de-CH" dirty="0" err="1"/>
              <a:t>Zenter</a:t>
            </a:r>
            <a:r>
              <a:rPr lang="de-CH" dirty="0"/>
              <a:t> der </a:t>
            </a:r>
            <a:r>
              <a:rPr lang="de-CH" dirty="0" err="1"/>
              <a:t>rechtecke</a:t>
            </a:r>
            <a:r>
              <a:rPr lang="de-CH" dirty="0"/>
              <a:t> für </a:t>
            </a:r>
            <a:r>
              <a:rPr lang="de-CH" dirty="0" err="1"/>
              <a:t>distanz</a:t>
            </a:r>
            <a:endParaRPr lang="de-CH" dirty="0"/>
          </a:p>
          <a:p>
            <a:r>
              <a:rPr lang="de-CH" dirty="0" err="1"/>
              <a:t>Ringbuffer</a:t>
            </a:r>
            <a:r>
              <a:rPr lang="de-CH" dirty="0"/>
              <a:t> von 10 immer mittel für ppm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75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Rechteck über Kontur </a:t>
            </a:r>
          </a:p>
          <a:p>
            <a:r>
              <a:rPr lang="de-CH" dirty="0"/>
              <a:t>Gewisse </a:t>
            </a:r>
            <a:r>
              <a:rPr lang="de-CH" dirty="0" err="1"/>
              <a:t>grösse</a:t>
            </a:r>
            <a:r>
              <a:rPr lang="de-CH" dirty="0"/>
              <a:t> </a:t>
            </a:r>
          </a:p>
          <a:p>
            <a:r>
              <a:rPr lang="de-CH" dirty="0"/>
              <a:t>Innerhalb von </a:t>
            </a:r>
            <a:r>
              <a:rPr lang="de-CH" dirty="0" err="1"/>
              <a:t>sep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939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Zenter</a:t>
            </a:r>
            <a:r>
              <a:rPr lang="de-CH" dirty="0"/>
              <a:t> in </a:t>
            </a:r>
            <a:r>
              <a:rPr lang="de-CH" dirty="0" err="1"/>
              <a:t>inzenter</a:t>
            </a:r>
            <a:r>
              <a:rPr lang="de-CH" dirty="0"/>
              <a:t> schieben</a:t>
            </a:r>
          </a:p>
          <a:p>
            <a:r>
              <a:rPr lang="de-CH" dirty="0"/>
              <a:t>Drehmatrize mit </a:t>
            </a:r>
            <a:r>
              <a:rPr lang="de-CH" dirty="0" err="1"/>
              <a:t>winkel</a:t>
            </a:r>
            <a:r>
              <a:rPr lang="de-CH" dirty="0"/>
              <a:t>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023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9/d0c/group__calib3d.html#ga1b976b476cd2083edd4323a34e9e1ff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Präsentation BA FS 2020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Renda Cédric, Tischhauser Manuel</a:t>
            </a:r>
          </a:p>
          <a:p>
            <a:r>
              <a:rPr lang="de-CH" dirty="0"/>
              <a:t>Betreuer: Prof. Dr. Guido M. Schuster</a:t>
            </a:r>
          </a:p>
          <a:p>
            <a:r>
              <a:rPr lang="de-CH" dirty="0"/>
              <a:t>Rapperswil, 19. Juni 2020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H" dirty="0" err="1"/>
              <a:t>Elektrotechnik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 dirty="0"/>
              <a:t>Fast Computer Vision </a:t>
            </a:r>
            <a:r>
              <a:rPr lang="fr-CH" dirty="0" err="1"/>
              <a:t>Based</a:t>
            </a:r>
            <a:r>
              <a:rPr lang="fr-CH" dirty="0"/>
              <a:t> </a:t>
            </a:r>
            <a:r>
              <a:rPr lang="fr-CH" dirty="0" err="1"/>
              <a:t>Geometry</a:t>
            </a:r>
            <a:r>
              <a:rPr lang="fr-CH" dirty="0"/>
              <a:t> 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37B51-3378-426D-9D93-181D348F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12" name="Inhaltsplatzhalter 1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8905DF5-66C7-48CC-BC21-229F72B401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50" y="1016794"/>
            <a:ext cx="655289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51FFD0-C544-4A79-9910-E37CC856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D717AC-5EA4-4997-B1D7-1D3D1930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403021-9E17-4AA5-96CB-4C069F21ACD5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2EFD10-5A8D-4EF1-8177-DD9CFFFD05C4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B507AF5-D037-4816-98A3-2D4E09479917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C7FA67-BE27-4F46-852A-7B3F082E7203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CE0E2DE-2C19-4FA3-89CC-E85DB1C73CAB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2536C24-0F4F-471E-9743-0B9DE9A865E4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F21946F-82E5-4AC8-920C-5039533BFAAF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1F5D315-EBFA-4F0D-8C5A-96C8DCE40AB8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34E428-ADA6-42E4-A1B4-B71C8D0D05ED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5C82642-ED7C-4B7A-9580-AA14C898BA4A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FE3F9ED-B3EB-410F-B648-0400631EFC35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71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27709-5837-49F7-A056-6EB8365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26B4F0-86A0-499E-867C-6FB1EC42F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F3803-47D7-4966-9EA6-39B295DDD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CDC7D9A-1CBF-4B7C-A603-453230680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3" y="1424727"/>
            <a:ext cx="5271428" cy="39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869B602-0115-495E-86CE-57BF37B9A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88" y="1424403"/>
            <a:ext cx="5271429" cy="396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BF900D6-F46A-4DAB-A441-6C2A9F534DB4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B4A2C9-0144-4ACA-B528-FC688B4DCA0A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77155B-2D1B-465F-825C-2646F3DE0A94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FFFF1E5-4614-4065-AD06-6BA658EDDE17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2D40403-2E3C-42C2-AEC1-D78CFE7794BF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65C7369-6D23-4D73-ADBA-51179863632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A1320F4-B519-4886-A451-9590A5D475ED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98C1114-171C-4797-BCC9-351B8262DE14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3FC7FE7-6233-41FB-925E-FE8E12EBB5DC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11AE55D-6A5E-4109-BBC2-532B65091C20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1EDA46D-CBF1-4F98-872F-1DDE4A02E67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438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CF00B-16FF-4A80-8753-358653F0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0CD43D-B44E-45BA-8E69-574A544AC8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OpenCV </a:t>
            </a:r>
            <a:r>
              <a:rPr lang="en-US" dirty="0" err="1"/>
              <a:t>Dokumentation</a:t>
            </a:r>
            <a:r>
              <a:rPr lang="en-US" dirty="0"/>
              <a:t>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https://docs.opencv.org/master/d9/d0c/group__calib3d.html#ga1b976b476cd2083edd4323a34e9e1ffa</a:t>
            </a:r>
            <a:r>
              <a:rPr lang="en-US" sz="1100" dirty="0"/>
              <a:t>)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7782E-C068-4C18-BFD4-577795C65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3463D6-67AF-470F-8E32-046A3866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8FEF36-7773-4B13-988E-195129B21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64" y="1777185"/>
            <a:ext cx="8867195" cy="421776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FE66E60-A7A9-4327-B633-0DFA5CCBA795}"/>
              </a:ext>
            </a:extLst>
          </p:cNvPr>
          <p:cNvSpPr/>
          <p:nvPr/>
        </p:nvSpPr>
        <p:spPr>
          <a:xfrm>
            <a:off x="1847528" y="5733256"/>
            <a:ext cx="1728192" cy="261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D66EFC-C223-42BF-B01E-67E515330910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F9647B-08A6-4D39-9338-C8B5E1F09968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D4F191-4019-4329-82FC-12D9886E415C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1698C92-DD90-472A-873D-7B292330DB88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8B57F5-D070-4B7A-A2ED-22467FDE732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961ACDD-663E-4030-A8A4-31F7099D93CB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E0F44CF-F053-4670-977A-51DD7414BB0F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CB5D44C-974E-4704-83FC-86DE4BCEF36E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0CCC1BD-752B-4479-89B1-55A2195524FE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E958E69-0A7F-47FF-B892-4E39C3F1096E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8ADEA32-0B3B-496F-AE40-8F7A1F232A68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013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82540-91D9-40C2-806C-2D43F55B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4A84095-DF9A-48FB-8EC5-BC3F55B21D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97060" y="844446"/>
            <a:ext cx="6984776" cy="516034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10A85D-97EF-4CCE-B391-A654EFE75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64620D-EA35-494B-88FB-D48D1BBD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1976366-C874-4C2A-B84C-6EB26FBAEFDF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00611FC-51AB-43E7-B52C-B9E2588E8CB0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28E4F9E-8B09-4026-9E5C-4B925D914D0E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1F7901B-7007-4795-B035-FD8BCD5E2D4F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CB9BB2D-85C5-41D3-A7D9-9C64F8AE3238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25BBD77-A61D-4996-8D19-E4912A6C6414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C6939C0-FF2F-44EE-A47F-E749E3470F48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BE1E852-1299-4F3D-92DC-A8D7AC5B219E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2AD554-52C7-4185-B1E1-CD4F0CA15ECE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2C817B2-2DCD-4924-A365-78239D357A3A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2A17139-7DE2-4C30-9298-92383F3D77DF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34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53E4B-30A6-4323-A6ED-549CB0FB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715C4-ECFF-49E6-A1EC-7B46A5C8C7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00" y="1016794"/>
            <a:ext cx="6422106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18672-3F66-415F-A232-2E0D87A62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6711B-83FD-4C69-B8FF-D8EE351D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D8757E-3B39-4997-BF0E-6AB79CFF6843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63758E-C52B-498C-927A-42B90FA210C0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BBA839A-C225-4B7C-997F-DBBC95FA7B2E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33DA4F7-2C5E-4BFB-9DBB-C76C83E5CA4E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C2A6BB-420E-4C40-BAFD-A1827A841938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E4C681C-4223-464A-BCF8-408A8F48F6FD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FAE5601-83F0-4501-B6E0-FD95B1FBA750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4ADF79F-398F-4BD1-ADFC-0D6CFFFF53ED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C067FF4-09EE-408F-9B66-344F880A22E8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9E034B7-438A-4D67-BA55-04A1F41D1F40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7202657-3CF3-4870-80C5-D1F3D182CE0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65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EE2F7-B4D9-4F8F-8D86-9377BB7B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9DDD2CC-AD1D-42A2-85F7-C77403A2E8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87200" y="1015200"/>
            <a:ext cx="6422106" cy="48244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264941-D21D-4A6C-B8F4-D1A2D44CC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1CA74D-A540-4240-BCF7-03B740D25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A97E34-DBA5-4645-8A53-C0410715E962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963348-A8A2-466B-B5A5-AF119C374428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459CB53-822C-4EB4-B908-98B3B4737000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19F24F0-9DAE-4865-AD02-3931D130F9F3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9B34A65-1298-4337-95FF-ADBDFCAA135C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E04E5C8-0FB8-4823-BD3F-DD49D170E678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24D1CE7-0CC5-4E59-A7E2-CC8D704D4D53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ACDD084-E7FB-4190-B2E4-B84B58CD32E1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7174AEA-DB75-4F8C-A5A7-A72017437264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EBE3E2C-40A4-45D3-B58E-44A6CEA62642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8B9753E-E64D-4A1C-8F59-28129FC9BFEF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576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0D0F3-2D09-4485-BB69-9CB08699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CDD57B-7775-46A9-85BE-1DBAE59F0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C5A6D-B5F4-401A-A3E2-1FA97AD27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C6C5CD-F7E5-4A09-9AD8-9CD61746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72" y="980728"/>
            <a:ext cx="6809256" cy="48965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33043B-CD9F-4C7A-9E86-2C9294EB5C0A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391693-C37E-4F17-9CE5-C0B46768FAF0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0BCCFA7-640A-4DFD-A6EA-25C357854A32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B0ACCC2-5BF8-4CB1-947A-F650079738FA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9888A84-13A1-4624-9D6A-5A8DDFC1652F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B8A95E-F1A6-4521-8091-6AB23830D26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23A64E4-E8F8-4B0D-92A5-4339944C23FB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FD33753-847B-4855-A52E-3A4006DB9A29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6DA3E40-9923-4E9B-B045-5C4343B2FDEB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0EDEBC-0B2A-4370-9A28-E4143150C48A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9A6A117-FEC9-45F3-9546-627CC2BAA6DD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014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319BC-CCC1-4F10-9A28-D4F3984A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84E2D5C-53C2-46BA-9B08-7156F0903B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2" y="888513"/>
            <a:ext cx="3210779" cy="2412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392190-9F40-4B6A-B3F4-10873F9EA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C39274-BB17-4BDA-BF89-B2ACA023A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F5366D6-BBB5-4FCB-A1B9-EAF1928FD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79" y="890196"/>
            <a:ext cx="3210779" cy="2412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4094AC-168D-4CF7-9B9A-06AA14CF4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534964"/>
            <a:ext cx="3210780" cy="2412000"/>
          </a:xfrm>
          <a:prstGeom prst="rect">
            <a:avLst/>
          </a:prstGeom>
        </p:spPr>
      </p:pic>
      <p:pic>
        <p:nvPicPr>
          <p:cNvPr id="18" name="Grafik 17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5CB64E02-EEF1-4A66-83DF-0FB464E855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97" y="3534964"/>
            <a:ext cx="3210779" cy="24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6687039-C869-46B3-8874-6FBB6FC128AF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7C3F177-771F-4825-99A8-A387B100E9E2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40A69F0-4532-4BFE-A76C-0C201DDBDB0A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C2280A9-C125-455D-B04E-B8002156E8C7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A001A2E-C26D-4687-88AA-6DFAE9658D27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6E00020-7CD9-41D9-8EA0-DF33988CC6D5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789AA73-E77C-4FDF-B652-F500478E8818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80A08AE-A9C2-4336-93EB-7B72D3026CBD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323B19F-5ACA-498C-A62B-774445EB25BF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1C57D94-FACB-41A6-B36D-B2A7ED35A6DF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4B51DC9-3807-4242-877B-BC6C4EFB637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361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F8E37-F18B-4618-BD87-9E138D66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Kalbibration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31DD1-3CD7-4333-8E34-BF0CD50B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37126" y="836712"/>
            <a:ext cx="6704644" cy="509383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4B925E-07D4-4EF5-8948-511F17929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33C676-2B7F-455B-9F17-9CF49C788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884B57-D549-4251-B910-33686C0A9038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7C5A3EE-08F8-4CE3-91B4-86B0458425DD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F21F88-3DE6-412C-A168-130845E5555A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2A36F95-0504-44F4-B78A-50F1689A453E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88E9C24-C6A6-415F-A7DE-CDED8685CE0D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C9A55F2-B69D-4EAE-96A8-22210403BC36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F7CA812-C67A-4B23-9C79-30DE3A4DA12E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498F8D4-0103-43C0-8802-3E582FBFF818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8A48C46-652F-49F0-8EAD-8A56000D4430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4920D4-D5AF-414D-8448-FE0EC248D8FA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6066C72-D1B3-484D-86BE-DA4F019E5C0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839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080B8-20C3-4922-AFFB-FC312E86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98EE80-7A5A-42E0-95D2-2076BFBF1D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Distortion-Modell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Fehlerfortpflanzung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FEFAF2-1AC9-4513-8DBE-14A3B9DF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39132-F241-410A-AEBE-FC933660A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EBE60A-62C3-43B1-A7C2-6E7EEF63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408622"/>
            <a:ext cx="5429251" cy="226218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F43D9E0-81F3-4D3E-AB67-EB2B91332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50882"/>
            <a:ext cx="7243165" cy="1085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750038-24C1-40E4-ADB0-5DF7B649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650" y="4019859"/>
            <a:ext cx="3600400" cy="10397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33D9E33-7A35-481B-99A2-D63AEAB52378}"/>
              </a:ext>
            </a:extLst>
          </p:cNvPr>
          <p:cNvSpPr txBox="1"/>
          <p:nvPr/>
        </p:nvSpPr>
        <p:spPr>
          <a:xfrm>
            <a:off x="10776520" y="4558359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D1C88A9-EE9D-4003-BD4C-2F6919BBCF79}"/>
              </a:ext>
            </a:extLst>
          </p:cNvPr>
          <p:cNvSpPr txBox="1"/>
          <p:nvPr/>
        </p:nvSpPr>
        <p:spPr>
          <a:xfrm>
            <a:off x="6120815" y="5091776"/>
            <a:ext cx="816770" cy="70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F61DBD-D6DF-4431-837B-0E4C98E197FC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7E32F0B-387B-408A-8C54-CF77423C79F4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400613A-C6F9-42FD-A053-ED36C2707340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5E73E48-5C06-46F7-84C7-2DB95AD496B0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6FA5042-934C-4034-B0FD-40E22C0A44FF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297D42C-9183-46E8-8C0B-467A4B5C6BE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B98F75-B9C5-4265-9A92-062B527FAEC4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EC4500F-1E34-414C-9F66-A982BBD280F5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D62C154-98C7-41E9-8B90-9C01F7711C99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570D039-92FC-4D4F-B7C8-DAF5111C308E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E823117-00F6-423F-AB0E-FD55114F8A14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388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6A89-FD08-41B5-B4EC-2AC48E63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pic>
        <p:nvPicPr>
          <p:cNvPr id="8" name="Inhaltsplatzhalter 7" descr="Ein Bild, das Tisch, sitzend, Mann, Laptop enthält.&#10;&#10;Automatisch generierte Beschreibung">
            <a:extLst>
              <a:ext uri="{FF2B5EF4-FFF2-40B4-BE49-F238E27FC236}">
                <a16:creationId xmlns:a16="http://schemas.microsoft.com/office/drawing/2014/main" id="{26F23593-4FFC-4E0A-8F5B-99E4851313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4" r="24751"/>
          <a:stretch/>
        </p:blipFill>
        <p:spPr>
          <a:xfrm rot="5400000">
            <a:off x="3719300" y="-690221"/>
            <a:ext cx="4753401" cy="823844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4CFA6-562E-4BD6-A90E-E43B66077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B195A9-F92E-4B2E-9676-58F5FCE11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0EC40-C80C-459C-BCD4-F2A53EAB8AFA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29D6FC-527E-49F0-80A8-42105682D1D5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1746FA8-61F9-4C0B-8711-275EB8094F3B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0E78C5D-665E-4023-852E-1ECB033EB331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6D1C6E1-B4EA-419F-B1A7-E28468F4933E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67C8D8-7C25-4A9F-9B2C-9684A030C5F4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C8465E2-464C-4196-A1C2-D76D8425FAC8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3D4E6A-9898-4BDB-BCC6-0BB22C4569F6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825874D-3659-4B1A-93C8-F36CFDD548FF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4D59948-B5E8-424B-81F7-E6DE9A0784AE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9ADB355-8C8F-4676-8160-7BA8BC5B4E24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761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A29E9-D486-42F7-8694-B5DD45BD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Kalibration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DE6CD-F095-4D20-B8EF-159096A7B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Versuche</a:t>
            </a:r>
            <a:r>
              <a:rPr lang="en-US" dirty="0"/>
              <a:t>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19DBE3-F99D-4133-914B-28F5D7383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Erkenntnissen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15BF2-3B13-43F9-9990-57E73610B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51B133-A21B-4563-8EEC-A7DAF7B9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20</a:t>
            </a:fld>
            <a:endParaRPr lang="de-CH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3552AF8-2B82-4A3B-8E26-4F50A986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8" y="1630231"/>
            <a:ext cx="5543096" cy="414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843A128-510E-4F77-AA97-4C908F7C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8" y="1630231"/>
            <a:ext cx="5543096" cy="414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A5E3C41-3B5A-41FB-B37D-80BB62E2EBDB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FD239C-4D24-4F0C-9220-A0B62ED1147C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A3194BD-3994-4E61-BF98-A43F87FA404D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4BE9167-C201-4E1C-A4F8-99A81639C0DB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D9BFF4C-E8EC-4331-8215-8A6B54887289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7FF92E3-9FB2-4891-B66B-578336C139E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9ACA5B4-8968-45F2-9325-A4FA1FCD44D4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8ED50DA-C2BE-49BD-988B-F445B7980741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EBE6B71-FCCE-4FFC-95B8-0E87529CFFD0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B39CFC6-7E1C-4738-A6C2-C6B92085A2ED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55BC77D-CFFE-46A1-800B-990DBC663817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501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E896D-C9C5-42D7-A323-B877503F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F5F110-389F-41E5-88FB-713D02C3F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394C7F-C8F5-424E-9DA2-BB06A8547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F2A547E-20F5-4711-BF30-4CDD972BF7AC}"/>
              </a:ext>
            </a:extLst>
          </p:cNvPr>
          <p:cNvSpPr/>
          <p:nvPr/>
        </p:nvSpPr>
        <p:spPr>
          <a:xfrm>
            <a:off x="1847528" y="3284984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Referenzmuster erkennen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7121D43-9C3C-4305-B3B6-20C4F30C6F22}"/>
              </a:ext>
            </a:extLst>
          </p:cNvPr>
          <p:cNvSpPr/>
          <p:nvPr/>
        </p:nvSpPr>
        <p:spPr>
          <a:xfrm>
            <a:off x="4997365" y="1556792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Objekt finden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94419CC-ABA4-4420-9D45-DAC49310ED38}"/>
              </a:ext>
            </a:extLst>
          </p:cNvPr>
          <p:cNvSpPr/>
          <p:nvPr/>
        </p:nvSpPr>
        <p:spPr>
          <a:xfrm>
            <a:off x="8147203" y="3284983"/>
            <a:ext cx="2197269" cy="11698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Messen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68608A84-FE40-4396-BBBB-759CCDC86B3B}"/>
              </a:ext>
            </a:extLst>
          </p:cNvPr>
          <p:cNvCxnSpPr>
            <a:stCxn id="8" idx="0"/>
            <a:endCxn id="9" idx="1"/>
          </p:cNvCxnSpPr>
          <p:nvPr/>
        </p:nvCxnSpPr>
        <p:spPr>
          <a:xfrm rot="5400000" flipH="1" flipV="1">
            <a:off x="3400128" y="1687747"/>
            <a:ext cx="1143273" cy="205120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1A2F87F2-ECD3-4596-9DCD-A86D77D26F22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194634" y="2141711"/>
            <a:ext cx="2051204" cy="11432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43301714-1FB8-499D-9312-AEB9F864E19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498563" y="2272466"/>
            <a:ext cx="1143274" cy="2051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EF33B05E-5CEA-41DD-A500-00BB63B6D673}"/>
              </a:ext>
            </a:extLst>
          </p:cNvPr>
          <p:cNvSpPr/>
          <p:nvPr/>
        </p:nvSpPr>
        <p:spPr>
          <a:xfrm>
            <a:off x="6023991" y="5301208"/>
            <a:ext cx="72009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84D0E81B-DD92-4650-8D5E-DA8EC518846D}"/>
              </a:ext>
            </a:extLst>
          </p:cNvPr>
          <p:cNvCxnSpPr>
            <a:cxnSpLocks/>
            <a:stCxn id="10" idx="2"/>
            <a:endCxn id="39" idx="3"/>
          </p:cNvCxnSpPr>
          <p:nvPr/>
        </p:nvCxnSpPr>
        <p:spPr>
          <a:xfrm rot="5400000">
            <a:off x="7103709" y="3447111"/>
            <a:ext cx="1134420" cy="3149838"/>
          </a:xfrm>
          <a:prstGeom prst="curvedConnector2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325E7DE7-63A8-4B1D-9EE4-D9C80CD8092A}"/>
              </a:ext>
            </a:extLst>
          </p:cNvPr>
          <p:cNvCxnSpPr>
            <a:cxnSpLocks/>
            <a:stCxn id="39" idx="1"/>
            <a:endCxn id="8" idx="2"/>
          </p:cNvCxnSpPr>
          <p:nvPr/>
        </p:nvCxnSpPr>
        <p:spPr>
          <a:xfrm rot="10800000">
            <a:off x="2946163" y="4454822"/>
            <a:ext cx="3077828" cy="113441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13AF13F3-B75C-4F80-8099-0116349804FB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6023991" y="5589240"/>
            <a:ext cx="720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 descr="Häkchen">
            <a:extLst>
              <a:ext uri="{FF2B5EF4-FFF2-40B4-BE49-F238E27FC236}">
                <a16:creationId xmlns:a16="http://schemas.microsoft.com/office/drawing/2014/main" id="{32F4F879-0B64-4FF7-B2E3-BF41D41B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62" y="1825199"/>
            <a:ext cx="539035" cy="539035"/>
          </a:xfrm>
          <a:prstGeom prst="rect">
            <a:avLst/>
          </a:prstGeom>
        </p:spPr>
      </p:pic>
      <p:pic>
        <p:nvPicPr>
          <p:cNvPr id="67" name="Grafik 66" descr="Schließen">
            <a:extLst>
              <a:ext uri="{FF2B5EF4-FFF2-40B4-BE49-F238E27FC236}">
                <a16:creationId xmlns:a16="http://schemas.microsoft.com/office/drawing/2014/main" id="{E1731C2D-97BC-40B0-A35E-7FFA93F25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603" y="3050958"/>
            <a:ext cx="468053" cy="46805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B0009BD-BDB2-465A-BE55-2CF8F34DE7CF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A65B2EF-B896-46D7-B28C-E0BD2271BA72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93C9DAB-FF6B-4F85-A66A-FFA9BE15B03E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0D506F9-FE17-4E5A-A40B-C2A0435807DE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93C3203-E13E-415E-B96C-CFCB580B3D7E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DD359E9-E673-42F2-81E4-2CA73439F333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EF58835-2A98-4B62-832A-22FE42E47D36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4443561-9176-4AD3-A9B2-F8B6EA9084A5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EB2E30E-1E77-49E3-9996-5680417933A7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B4496E0E-854B-4176-9090-C98BD407F567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D31845E-E17D-4710-AF2A-CB3444443A00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876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Referenzmuster erkennen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22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8177757-4E83-4DFC-AC2F-07904BBC1A07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14458B-E9F5-43EA-80C9-071D504E1DBF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BB35457-071A-4281-968E-442BEFA6B275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66E6A3-5AB3-4C44-80D8-6FA35C3A0199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6E1190D-CD92-48FC-9CAB-7BDF7E666DA6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2A34B1-3087-4D1B-9407-4F5465722C9E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42BF57B-CCB9-4D70-B138-DCF6BF2D7E41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04FA295-FE89-4852-AEDE-AC6E27A960CC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831C56-AF57-4196-B37F-DA88971F474D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3380A60-BFDA-41B5-8D0C-D5EEB0206F47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CCD0C04-B1B1-4A00-BE38-72B1413461E2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92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finden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23</a:t>
            </a:fld>
            <a:endParaRPr lang="de-CH"/>
          </a:p>
        </p:txBody>
      </p:sp>
      <p:pic>
        <p:nvPicPr>
          <p:cNvPr id="8" name="Grafik 7" descr="Ein Bild, das drinnen, Computer, Monitor, schwarz enthält.&#10;&#10;Automatisch generierte Beschreibung">
            <a:extLst>
              <a:ext uri="{FF2B5EF4-FFF2-40B4-BE49-F238E27FC236}">
                <a16:creationId xmlns:a16="http://schemas.microsoft.com/office/drawing/2014/main" id="{6590D072-C2FB-428D-8BAF-A63F8535EC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5412" r="22831" b="457"/>
          <a:stretch/>
        </p:blipFill>
        <p:spPr>
          <a:xfrm>
            <a:off x="2453044" y="1595595"/>
            <a:ext cx="7272808" cy="43760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>
            <a:off x="2927648" y="2996952"/>
            <a:ext cx="6336704" cy="13681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2891644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2891644" y="432630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4072" y="4333781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9227416" y="2960948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787134" y="2627620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204872" y="2627620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851777" y="439555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7791300" y="44245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4C482D2-E3F7-4D20-B818-2AD57CE83BF4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2F7CD8E-5F37-4407-B194-791EBAA60557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77601C3-9320-44EF-83C8-6FE7491D033D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1167634-A291-43AC-935C-DE6E7DAF7A81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BEEF17C-4075-4606-ABD3-D894CD7863BC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47A0694-092E-418C-8C86-DCF5B190E259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97D040C-954E-4915-82AA-7AA17B9CEE0E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EBF226E-0173-4BDC-BD20-2550579627D3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2F3EC65-4A45-49BF-9D3B-85651244BB06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0736EDF-8E2F-4B73-BCE8-96166BD702DC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487E336-B677-4579-A8CA-2E2C79952911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135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Whiteboard, Text, Kühlschrank, Schild enthält.&#10;&#10;Automatisch generierte Beschreibung">
            <a:extLst>
              <a:ext uri="{FF2B5EF4-FFF2-40B4-BE49-F238E27FC236}">
                <a16:creationId xmlns:a16="http://schemas.microsoft.com/office/drawing/2014/main" id="{32074CFC-E0BA-41CC-8037-22352196E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8" y="1591880"/>
            <a:ext cx="7259704" cy="4376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C3741-3190-4CF4-A7D1-805B5039F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Objekt rotieren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A0B88B1-742E-4603-BDB8-D3757349DFD5}"/>
              </a:ext>
            </a:extLst>
          </p:cNvPr>
          <p:cNvSpPr/>
          <p:nvPr/>
        </p:nvSpPr>
        <p:spPr>
          <a:xfrm rot="20775299">
            <a:off x="3106763" y="3021836"/>
            <a:ext cx="6088113" cy="13502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2F0969E-5335-483F-A376-49FA5D9E6A71}"/>
              </a:ext>
            </a:extLst>
          </p:cNvPr>
          <p:cNvSpPr/>
          <p:nvPr/>
        </p:nvSpPr>
        <p:spPr>
          <a:xfrm>
            <a:off x="3002215" y="373174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9B9CBE-0BB0-421D-8C59-4330892C2967}"/>
              </a:ext>
            </a:extLst>
          </p:cNvPr>
          <p:cNvSpPr/>
          <p:nvPr/>
        </p:nvSpPr>
        <p:spPr>
          <a:xfrm>
            <a:off x="3316327" y="5043785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D0B002-9564-43A4-BA12-B1C7D849784D}"/>
              </a:ext>
            </a:extLst>
          </p:cNvPr>
          <p:cNvSpPr/>
          <p:nvPr/>
        </p:nvSpPr>
        <p:spPr>
          <a:xfrm>
            <a:off x="9225760" y="3589324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E762E4-F004-403C-AB75-56A591D8073E}"/>
              </a:ext>
            </a:extLst>
          </p:cNvPr>
          <p:cNvSpPr/>
          <p:nvPr/>
        </p:nvSpPr>
        <p:spPr>
          <a:xfrm>
            <a:off x="8912158" y="2286222"/>
            <a:ext cx="72008" cy="7200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FD7CF1-F736-4B86-9E03-654D61C2C3F8}"/>
              </a:ext>
            </a:extLst>
          </p:cNvPr>
          <p:cNvSpPr txBox="1"/>
          <p:nvPr/>
        </p:nvSpPr>
        <p:spPr>
          <a:xfrm>
            <a:off x="2575787" y="3291938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45C503-3617-45A9-AC82-09F26C505A4E}"/>
              </a:ext>
            </a:extLst>
          </p:cNvPr>
          <p:cNvSpPr txBox="1"/>
          <p:nvPr/>
        </p:nvSpPr>
        <p:spPr>
          <a:xfrm>
            <a:off x="8328248" y="1907082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Top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C39F109-2FF2-4734-A757-EA04DE2DBD95}"/>
              </a:ext>
            </a:extLst>
          </p:cNvPr>
          <p:cNvSpPr txBox="1"/>
          <p:nvPr/>
        </p:nvSpPr>
        <p:spPr>
          <a:xfrm>
            <a:off x="2763356" y="50400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left</a:t>
            </a:r>
            <a:endParaRPr lang="de-CH" b="1" dirty="0">
              <a:solidFill>
                <a:srgbClr val="FFC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E3ADF6-C60D-493B-BC0C-90235671FFB4}"/>
              </a:ext>
            </a:extLst>
          </p:cNvPr>
          <p:cNvSpPr txBox="1"/>
          <p:nvPr/>
        </p:nvSpPr>
        <p:spPr>
          <a:xfrm>
            <a:off x="8127328" y="3874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b="1" dirty="0">
                <a:solidFill>
                  <a:srgbClr val="FFC000"/>
                </a:solidFill>
              </a:rPr>
              <a:t>Bottom </a:t>
            </a:r>
            <a:r>
              <a:rPr lang="de-CH" b="1" dirty="0" err="1">
                <a:solidFill>
                  <a:srgbClr val="FFC000"/>
                </a:solidFill>
              </a:rPr>
              <a:t>right</a:t>
            </a:r>
            <a:endParaRPr lang="de-CH" b="1" dirty="0">
              <a:solidFill>
                <a:srgbClr val="FFC000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B4B7C6-B5E6-4504-92DC-CEC4255DF247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5990411" y="3041169"/>
            <a:ext cx="320818" cy="13115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429742F-42EC-4509-9582-36D66672BC2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215680" y="2973684"/>
            <a:ext cx="5892023" cy="145087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B5E52A5-2E98-4644-9E01-64600E06A724}"/>
              </a:ext>
            </a:extLst>
          </p:cNvPr>
          <p:cNvCxnSpPr>
            <a:cxnSpLocks/>
          </p:cNvCxnSpPr>
          <p:nvPr/>
        </p:nvCxnSpPr>
        <p:spPr>
          <a:xfrm>
            <a:off x="6150819" y="3696955"/>
            <a:ext cx="21227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ogen 33">
            <a:extLst>
              <a:ext uri="{FF2B5EF4-FFF2-40B4-BE49-F238E27FC236}">
                <a16:creationId xmlns:a16="http://schemas.microsoft.com/office/drawing/2014/main" id="{0C836EAC-1EF6-46F4-B2B5-2D51EC1258A3}"/>
              </a:ext>
            </a:extLst>
          </p:cNvPr>
          <p:cNvSpPr/>
          <p:nvPr/>
        </p:nvSpPr>
        <p:spPr>
          <a:xfrm>
            <a:off x="7176120" y="3429000"/>
            <a:ext cx="144016" cy="50405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69318F2-48F4-48BA-83AE-6815C50F49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888"/>
          <a:stretch/>
        </p:blipFill>
        <p:spPr>
          <a:xfrm>
            <a:off x="4799061" y="5083563"/>
            <a:ext cx="3024336" cy="712532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A3406D2-AE1C-4C48-8E81-0965F1261AC9}"/>
              </a:ext>
            </a:extLst>
          </p:cNvPr>
          <p:cNvSpPr txBox="1"/>
          <p:nvPr/>
        </p:nvSpPr>
        <p:spPr>
          <a:xfrm>
            <a:off x="6984730" y="3404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i="1" dirty="0">
                <a:solidFill>
                  <a:srgbClr val="FF0000"/>
                </a:solidFill>
              </a:rPr>
              <a:t>θ</a:t>
            </a:r>
            <a:endParaRPr lang="de-CH" i="1" dirty="0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4809F1-FECB-48FA-82AA-D8153C18EF00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5371812-CFA6-42CB-9798-5EEF1FDBCECC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C111DCE-E652-4A74-990B-41BAA13039FD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F50A615-9B7C-4253-8039-54A5B81879C3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F3E8F4B-0F4F-49E9-A6A7-F67A83685BB5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F822599-D475-44A1-B8BF-0BF6843E2B2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8B023F2-A56D-418D-B9EE-BCE697BC0E08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989FD985-A3B7-4FDF-8CB7-91D49F7DAB18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5230864-802C-4C96-9B7E-33867E7A2F4A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943D94A-C592-4AFB-9CFC-88C7CDFCDD97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AC13113-938E-4156-9B19-4C5E93CF338C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76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62B29-8DB6-4812-AFCB-3D524655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777870-CBB1-4D45-A83B-BFCD8FD1A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024" y="1603084"/>
            <a:ext cx="5386917" cy="471264"/>
          </a:xfrm>
        </p:spPr>
        <p:txBody>
          <a:bodyPr/>
          <a:lstStyle/>
          <a:p>
            <a:r>
              <a:rPr lang="de-CH" dirty="0"/>
              <a:t>Durchmesser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CA7A4A32-DE24-4EA1-9674-B7FF80A00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r="-1"/>
          <a:stretch/>
        </p:blipFill>
        <p:spPr>
          <a:xfrm>
            <a:off x="551384" y="2475626"/>
            <a:ext cx="4816674" cy="3240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719E69-679C-4382-9441-112089054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609" y="1604055"/>
            <a:ext cx="5389033" cy="471264"/>
          </a:xfrm>
        </p:spPr>
        <p:txBody>
          <a:bodyPr/>
          <a:lstStyle/>
          <a:p>
            <a:r>
              <a:rPr lang="de-CH" dirty="0"/>
              <a:t>Länge</a:t>
            </a:r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665823-5124-407A-8DFE-98F50513A9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8"/>
          <a:stretch/>
        </p:blipFill>
        <p:spPr>
          <a:xfrm>
            <a:off x="4583832" y="2526180"/>
            <a:ext cx="6209372" cy="324000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412DE86-D849-4FD9-9688-498B7F982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615C153-EFA7-439A-ABE0-F6F946B6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DC79692-82D2-46E5-A682-E426750FD737}"/>
              </a:ext>
            </a:extLst>
          </p:cNvPr>
          <p:cNvSpPr txBox="1">
            <a:spLocks/>
          </p:cNvSpPr>
          <p:nvPr/>
        </p:nvSpPr>
        <p:spPr>
          <a:xfrm>
            <a:off x="479376" y="1166813"/>
            <a:ext cx="10943167" cy="4824412"/>
          </a:xfrm>
          <a:prstGeom prst="rect">
            <a:avLst/>
          </a:prstGeom>
        </p:spPr>
        <p:txBody>
          <a:bodyPr/>
          <a:lstStyle>
            <a:lvl1pPr marL="538163" indent="-273600" algn="l" defTabSz="9144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accent1"/>
              </a:buClr>
              <a:buSzPct val="94000"/>
              <a:buFont typeface="Wingdings" pitchFamily="2" charset="2"/>
              <a:buChar char="n"/>
              <a:tabLst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273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94000"/>
              <a:buFont typeface="Wingdings" pitchFamily="2" charset="2"/>
              <a:buChar char="n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6325" indent="-27305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438" indent="-273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6075" indent="-274638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Wingdings" pitchFamily="2" charset="2"/>
              <a:buChar char="n"/>
              <a:defRPr lang="de-CH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1437" indent="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itchFamily="2" charset="2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Objekt messen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C8544B-0130-46B9-8955-41A866C9CD1E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FE2CC36-6D6A-4808-9A94-27AF7A3F8923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3A1FE8A-5A01-4C56-BA15-17AB72320F0E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375E108-FDE4-4A22-94A0-039C62CCF544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6B8FC32-BA02-4182-925E-27C908A7D2EC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1C51934-51A2-44A4-8649-C1DC5C1DEAF3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22586CA-984F-4410-9827-D87B69EE9395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91EE20C-0C27-4AE7-A7B2-00AD70580463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FFF2196-D5FE-4CD0-A119-DD3DEFA10716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2339E5F-A990-42AA-A08D-197D5DB0BD8E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4A3A4B1-B9FC-4BBB-82BD-844C36D408AA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81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statisch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12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7D1E5D-ACF5-4A18-837D-7632A5A1859E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016D9F-0AE6-4136-8A7E-44B4E0994B8B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742988-4E24-4289-AA53-11907699EEAE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3194979-723E-45C0-AAD5-5D46E19FA4EC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33C320E-0866-46E5-B08F-F012B97DA2FA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D915495-7EFD-4B1E-9E94-36964A3C0F40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92C4D5-37F5-4D39-B394-FB1DE8B7308F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F995E18-7EF1-4941-BFF9-739B84031472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B3ED997-939F-4A16-9BE3-9E4E3E7F2B6C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E8C0BE-0462-48DE-981D-2EC9DD5F39A1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1F2F8C0-D9A8-4D6B-BDF9-6E51876D7BFE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521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4E70C01-C7BB-49FD-8A41-75519B31B746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7EDF0D6-EBAF-4F0C-A3D5-5C43EBC6E56E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9244636-547D-43A6-AE39-E67677EDCB12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5F02FA3-0F99-4F8E-B607-4C3BE183C467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71FEDA-ED2A-45D6-8DC1-05D8FB694874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4AA04F9-0B4C-4241-9FF5-1F7AC365A50E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41DE26B-95EE-4BD9-9B09-5E58C2120046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15C771C-43EF-41BA-B1E8-C1A56C4BB55C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21FE18-C136-491C-BFCD-8AFC08126747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F540B0-3ABC-431B-980E-DC9F76FCC8B6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9FE0E19-371B-4CF7-8A26-5D376EADFB10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4C7A7C5-CA29-4BD4-B2BF-B275E8D00C1C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CDDD1FF-B3EE-4E0C-A3EA-A840DCCE38C2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FB25DC2-42E3-48B5-BB45-99FA41343E7B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8965A1E-CE0D-469F-822F-18E59B1A4286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2C08549-0BFD-4105-A385-D4D633B62486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80A3F56-ADD3-4793-B09A-4CAC0A451271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E05C4BA-D32B-43DB-B2B2-60933338C7BE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8E8438A-4806-45F5-9D35-BE975059A3EF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877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0704DD-0649-4E0D-BBC5-9B0688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</a:p>
        </p:txBody>
      </p:sp>
      <p:pic>
        <p:nvPicPr>
          <p:cNvPr id="8" name="Inhaltsplatzhalter 7" descr="Ein Bild, das Whiteboard, Text, bedeckt, Schild enthält.&#10;&#10;Automatisch generierte Beschreibung">
            <a:extLst>
              <a:ext uri="{FF2B5EF4-FFF2-40B4-BE49-F238E27FC236}">
                <a16:creationId xmlns:a16="http://schemas.microsoft.com/office/drawing/2014/main" id="{82DC4C57-D0D9-4DEB-9EE1-9F4CA69CCC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80" y="1016794"/>
            <a:ext cx="8521039" cy="482441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5498-223C-44FE-857A-5338CC8D9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A68BC1-DF55-4415-806B-2A806F7F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D92725-E364-40C7-90EA-1924E9215A1A}"/>
              </a:ext>
            </a:extLst>
          </p:cNvPr>
          <p:cNvSpPr/>
          <p:nvPr/>
        </p:nvSpPr>
        <p:spPr>
          <a:xfrm>
            <a:off x="2639616" y="2492896"/>
            <a:ext cx="6912768" cy="15121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F81E6B8-D9E1-4233-AF2E-9D824B626AB7}"/>
              </a:ext>
            </a:extLst>
          </p:cNvPr>
          <p:cNvCxnSpPr>
            <a:cxnSpLocks/>
          </p:cNvCxnSpPr>
          <p:nvPr/>
        </p:nvCxnSpPr>
        <p:spPr>
          <a:xfrm>
            <a:off x="9552384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3F4E013-C326-462D-8411-700AF77EB834}"/>
              </a:ext>
            </a:extLst>
          </p:cNvPr>
          <p:cNvCxnSpPr>
            <a:cxnSpLocks/>
          </p:cNvCxnSpPr>
          <p:nvPr/>
        </p:nvCxnSpPr>
        <p:spPr>
          <a:xfrm>
            <a:off x="1005901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980FD91-B0C0-48DB-9C9E-5200957DF0CB}"/>
              </a:ext>
            </a:extLst>
          </p:cNvPr>
          <p:cNvSpPr/>
          <p:nvPr/>
        </p:nvSpPr>
        <p:spPr>
          <a:xfrm>
            <a:off x="2639616" y="2492896"/>
            <a:ext cx="7416824" cy="1512168"/>
          </a:xfrm>
          <a:prstGeom prst="rect">
            <a:avLst/>
          </a:prstGeom>
          <a:noFill/>
          <a:ln w="38100">
            <a:solidFill>
              <a:srgbClr val="FFFF00">
                <a:alpha val="3098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4ECEA3-032E-4F3E-9199-DA13C0398673}"/>
              </a:ext>
            </a:extLst>
          </p:cNvPr>
          <p:cNvCxnSpPr/>
          <p:nvPr/>
        </p:nvCxnSpPr>
        <p:spPr>
          <a:xfrm>
            <a:off x="9552384" y="4509120"/>
            <a:ext cx="506631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9C3FF05-9208-43AA-8302-8F3C86FD12B2}"/>
              </a:ext>
            </a:extLst>
          </p:cNvPr>
          <p:cNvSpPr txBox="1"/>
          <p:nvPr/>
        </p:nvSpPr>
        <p:spPr>
          <a:xfrm>
            <a:off x="9579061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l-GR" sz="1600" i="1" dirty="0">
                <a:solidFill>
                  <a:schemeClr val="bg1"/>
                </a:solidFill>
              </a:rPr>
              <a:t>Δ</a:t>
            </a: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55D86CB-5625-4CCE-9EDD-2788034C0149}"/>
              </a:ext>
            </a:extLst>
          </p:cNvPr>
          <p:cNvCxnSpPr>
            <a:cxnSpLocks/>
          </p:cNvCxnSpPr>
          <p:nvPr/>
        </p:nvCxnSpPr>
        <p:spPr>
          <a:xfrm>
            <a:off x="2639616" y="2060848"/>
            <a:ext cx="0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063717-35E7-4E6C-9C69-A3E2A04F7017}"/>
              </a:ext>
            </a:extLst>
          </p:cNvPr>
          <p:cNvCxnSpPr>
            <a:cxnSpLocks/>
          </p:cNvCxnSpPr>
          <p:nvPr/>
        </p:nvCxnSpPr>
        <p:spPr>
          <a:xfrm flipH="1">
            <a:off x="10055081" y="2060848"/>
            <a:ext cx="1359" cy="43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8FA802-1E9A-4688-96A0-119C34781999}"/>
              </a:ext>
            </a:extLst>
          </p:cNvPr>
          <p:cNvCxnSpPr>
            <a:cxnSpLocks/>
          </p:cNvCxnSpPr>
          <p:nvPr/>
        </p:nvCxnSpPr>
        <p:spPr>
          <a:xfrm>
            <a:off x="2638257" y="2106588"/>
            <a:ext cx="741682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AA07FEE-0E30-4682-91D3-367F6027A860}"/>
              </a:ext>
            </a:extLst>
          </p:cNvPr>
          <p:cNvSpPr txBox="1"/>
          <p:nvPr/>
        </p:nvSpPr>
        <p:spPr>
          <a:xfrm>
            <a:off x="6099422" y="1759153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C187768-ABDB-482A-A5C0-E520283AE1F4}"/>
              </a:ext>
            </a:extLst>
          </p:cNvPr>
          <p:cNvCxnSpPr>
            <a:cxnSpLocks/>
          </p:cNvCxnSpPr>
          <p:nvPr/>
        </p:nvCxnSpPr>
        <p:spPr>
          <a:xfrm>
            <a:off x="2279576" y="400506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66B0545-FBDB-4260-A07B-CFB37EC96352}"/>
              </a:ext>
            </a:extLst>
          </p:cNvPr>
          <p:cNvCxnSpPr>
            <a:cxnSpLocks/>
          </p:cNvCxnSpPr>
          <p:nvPr/>
        </p:nvCxnSpPr>
        <p:spPr>
          <a:xfrm>
            <a:off x="2279576" y="2492896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F9ED3FB-E37A-4352-854D-B26D994B9634}"/>
              </a:ext>
            </a:extLst>
          </p:cNvPr>
          <p:cNvCxnSpPr>
            <a:cxnSpLocks/>
          </p:cNvCxnSpPr>
          <p:nvPr/>
        </p:nvCxnSpPr>
        <p:spPr>
          <a:xfrm>
            <a:off x="2351584" y="2492896"/>
            <a:ext cx="0" cy="151216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29E93B-C956-4619-9440-7CDA73DCE5E3}"/>
              </a:ext>
            </a:extLst>
          </p:cNvPr>
          <p:cNvSpPr txBox="1"/>
          <p:nvPr/>
        </p:nvSpPr>
        <p:spPr>
          <a:xfrm rot="16200000">
            <a:off x="1920970" y="300769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D</a:t>
            </a:r>
            <a:endParaRPr lang="en-US" sz="1600" i="1" dirty="0">
              <a:solidFill>
                <a:schemeClr val="bg1"/>
              </a:solidFill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9BA5F49-7D04-4C38-8951-D194094EC720}"/>
              </a:ext>
            </a:extLst>
          </p:cNvPr>
          <p:cNvCxnSpPr>
            <a:cxnSpLocks/>
          </p:cNvCxnSpPr>
          <p:nvPr/>
        </p:nvCxnSpPr>
        <p:spPr>
          <a:xfrm>
            <a:off x="2657475" y="4005064"/>
            <a:ext cx="0" cy="5760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600C827-BA3F-46FE-924E-69E1C2BF7191}"/>
              </a:ext>
            </a:extLst>
          </p:cNvPr>
          <p:cNvCxnSpPr>
            <a:cxnSpLocks/>
          </p:cNvCxnSpPr>
          <p:nvPr/>
        </p:nvCxnSpPr>
        <p:spPr>
          <a:xfrm flipV="1">
            <a:off x="2657474" y="4509120"/>
            <a:ext cx="6894909" cy="12952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8C4AAAE0-EDB3-444F-A30F-50B400A2E943}"/>
              </a:ext>
            </a:extLst>
          </p:cNvPr>
          <p:cNvSpPr txBox="1"/>
          <p:nvPr/>
        </p:nvSpPr>
        <p:spPr>
          <a:xfrm>
            <a:off x="5846026" y="4183518"/>
            <a:ext cx="50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600" i="1" dirty="0">
                <a:solidFill>
                  <a:schemeClr val="bg1"/>
                </a:solidFill>
              </a:rPr>
              <a:t>L</a:t>
            </a:r>
            <a:r>
              <a:rPr lang="de-CH" sz="1600" i="1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’</a:t>
            </a:r>
            <a:endParaRPr lang="en-US" sz="16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3E28839-0CD1-45E4-89A9-B2803D2D6F42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1EBA963-A74E-41B6-A5A7-C1E94043C5EA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B8883A4-EDD6-4391-9192-59BE78391240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C79E965-38AB-4D60-BAD5-E00335F04077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92F2CCB-27F0-45CE-B9A3-AAC14BFEE7B7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E014D01-F401-477C-AD07-F75F536BD2D1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2CD5711-2C25-4917-84A9-BEC8659F6A1A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44FB0EC-9076-41A0-9EB2-72EF3516785D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37323ED-75EC-4C79-A7F1-854CB17E2D55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B2A57B8-F6EB-4408-B59B-2D120FB20F88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43F681F-70EF-4617-A778-A8A5441675A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33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73D36-EF5B-459D-B029-22B8E0A1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5BECC-5910-4ABE-A322-695BEF141B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Relativer Messfehler &lt; 1%</a:t>
            </a:r>
          </a:p>
          <a:p>
            <a:r>
              <a:rPr lang="de-CH" dirty="0"/>
              <a:t>200 Messungen / min = 3.3 1/sec</a:t>
            </a:r>
          </a:p>
          <a:p>
            <a:r>
              <a:rPr lang="de-CH" dirty="0"/>
              <a:t>Vorgegebene Hardware</a:t>
            </a:r>
          </a:p>
          <a:p>
            <a:pPr marL="264563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13E974-C702-4A04-8149-0123E3E9A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DEEAC4-A728-4F3C-83DC-2FCB856A2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8" name="Bildplatzhalter 7" descr="Ein Bild, das Elektronik, Schaltkreis, Computer enthält.&#10;&#10;Automatisch generierte Beschreibung">
            <a:extLst>
              <a:ext uri="{FF2B5EF4-FFF2-40B4-BE49-F238E27FC236}">
                <a16:creationId xmlns:a16="http://schemas.microsoft.com/office/drawing/2014/main" id="{F38538C8-0355-4C2C-8413-1DEF9B4E5B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02" b="96098" l="30407" r="80853">
                        <a14:foregroundMark x1="30407" y1="49372" x2="30407" y2="49372"/>
                        <a14:foregroundMark x1="63343" y1="8102" x2="63343" y2="8102"/>
                        <a14:foregroundMark x1="50372" y1="94610" x2="50372" y2="94610"/>
                        <a14:foregroundMark x1="50942" y1="96098" x2="50942" y2="96098"/>
                        <a14:foregroundMark x1="70114" y1="42857" x2="70114" y2="42857"/>
                        <a14:foregroundMark x1="73214" y1="62070" x2="73214" y2="62070"/>
                        <a14:foregroundMark x1="78547" y1="77315" x2="78547" y2="77315"/>
                        <a14:foregroundMark x1="74107" y1="51422" x2="74107" y2="51422"/>
                        <a14:foregroundMark x1="59524" y1="85020" x2="49603" y2="89352"/>
                        <a14:foregroundMark x1="71627" y1="41270" x2="71627" y2="41270"/>
                        <a14:foregroundMark x1="71429" y1="38955" x2="71429" y2="38955"/>
                        <a14:foregroundMark x1="71379" y1="35053" x2="71379" y2="35053"/>
                        <a14:foregroundMark x1="71057" y1="33036" x2="71057" y2="33036"/>
                        <a14:foregroundMark x1="70437" y1="30787" x2="70437" y2="30787"/>
                        <a14:foregroundMark x1="68824" y1="28638" x2="68824" y2="28638"/>
                        <a14:foregroundMark x1="80853" y1="77546" x2="80853" y2="77546"/>
                        <a14:foregroundMark x1="43725" y1="84458" x2="43725" y2="84458"/>
                        <a14:foregroundMark x1="43924" y1="84788" x2="43924" y2="84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5213" r="17688" b="1804"/>
          <a:stretch/>
        </p:blipFill>
        <p:spPr>
          <a:xfrm rot="5400000">
            <a:off x="6047089" y="2950122"/>
            <a:ext cx="2618102" cy="3384376"/>
          </a:xfrm>
        </p:spPr>
      </p:pic>
      <p:pic>
        <p:nvPicPr>
          <p:cNvPr id="10" name="Grafik 9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DAEE2B64-7392-4AE2-A023-42D5E1D691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56" b="84216" l="33012" r="7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1" t="18603" r="23410" b="15502"/>
          <a:stretch/>
        </p:blipFill>
        <p:spPr>
          <a:xfrm rot="5400000">
            <a:off x="1703510" y="3181747"/>
            <a:ext cx="2448272" cy="2736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9782046-AF55-45A3-A3F5-9B40F0DB1174}"/>
              </a:ext>
            </a:extLst>
          </p:cNvPr>
          <p:cNvSpPr txBox="1"/>
          <p:nvPr/>
        </p:nvSpPr>
        <p:spPr>
          <a:xfrm>
            <a:off x="1559493" y="2774524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/>
              <a:t>Raspberry Pi </a:t>
            </a:r>
            <a:r>
              <a:rPr lang="de-CH" dirty="0" err="1"/>
              <a:t>Camera</a:t>
            </a:r>
            <a:r>
              <a:rPr lang="de-CH" dirty="0"/>
              <a:t> V2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AA7410-D7F0-47AE-A110-B7D7F71AC242}"/>
              </a:ext>
            </a:extLst>
          </p:cNvPr>
          <p:cNvSpPr txBox="1"/>
          <p:nvPr/>
        </p:nvSpPr>
        <p:spPr>
          <a:xfrm>
            <a:off x="5950959" y="2777628"/>
            <a:ext cx="30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dirty="0" err="1"/>
              <a:t>Jetson</a:t>
            </a:r>
            <a:r>
              <a:rPr lang="de-CH" dirty="0"/>
              <a:t> Nano </a:t>
            </a:r>
            <a:r>
              <a:rPr lang="de-CH" dirty="0" err="1"/>
              <a:t>dev</a:t>
            </a:r>
            <a:r>
              <a:rPr lang="de-CH" dirty="0"/>
              <a:t>. kit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3C62BC-B5E4-43D0-A6A9-B5B9BABA0395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1F05F52-4CCC-4865-892F-EF250C011FE4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16FCFC4-045E-44BB-A8F5-8503988E2BCB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C48FDF-4A1D-4963-9802-2E76DFBC4076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0CD1C33-7964-466C-9815-00634927249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2C0EF9F-2604-41DE-8208-803693EE90C1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1646BFB-D091-443A-BF0A-CE8F169D9324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685A143-6691-45F8-9338-6537B11E6B1E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E141499-C8AB-49F3-9635-2AC9B1AF2051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16403-80C2-4C2B-9D19-82237EF4B3FB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4925B3E-C5B3-4902-AFA1-ED8CE10EC2C0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947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6F28A-0171-43C3-B993-35539F96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Rolling-Shutter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EC1C5B-9DD5-443E-9D0A-C2AD7F639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B05877-98D5-47F9-A2C0-087455676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30</a:t>
            </a:fld>
            <a:endParaRPr lang="de-CH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3949F4C-9B8A-487A-9C7F-8C334C1203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26250" y="2274288"/>
            <a:ext cx="8539500" cy="230942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CBC7C9-928F-4A67-B004-0CDF42B4AB67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8A3C2A-FF60-44C4-A493-AF3F12558DBB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B43BBA0-EBC8-4BEE-B359-F5B5490261CC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DA1685E-1726-41BD-BFD2-7969C50D31B9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7BA4603-847C-422D-B448-22E145AA72C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F9E558C-6055-48AB-84FC-C81C6029DFB0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91D0586-DA48-4D5F-A3FE-A6384A3DFCC5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EF79A3F-CFED-4E64-80E7-6B9B43EC7231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610226-6EE9-4F19-BC17-BD7E88C9D0C4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DD6AB55-31C8-4F14-AF9A-BAEE528742F4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92F7C2-5D8E-4CDA-8B9D-6105A04E71FC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85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4F04A4-3148-4D05-936D-730704654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21" y="893848"/>
            <a:ext cx="8454389" cy="5070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623B6B-6C6D-4084-B8CD-952AC5BC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Trigger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D97880-1B03-4D37-9933-331F9717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C. Renda, M. Tischhauser - Fast CV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Geometry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1AEEDB-4F6E-4531-A096-146032929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DAECDC-11C1-46C6-ADB0-77CA72DDB567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B32D2FF-D973-4D91-953E-B2ED2EAC2FF2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E1B06DE-03DD-4372-BF71-78F1440FC3B7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303BF5A-56AC-46DB-A73F-20EE13D89C1B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09C3814-7912-45E2-9760-8E36D69A0BAE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348EC60-F414-4B48-95E6-703188AB4D15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48334E6-4594-4FEA-AB48-2AFB40E5D1C7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C0EC8F1-E1A1-4EDE-9D61-3B6E85242461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BC74B3B-05D2-4AF9-BE23-80A3A8278E72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4A69418-6B36-4E7A-8F4D-1FA78A551D96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A3FD19A-6A53-4E1C-ABF4-345F55F7A53B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737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2F26879-7111-4216-9D3E-A8A161B3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159961"/>
            <a:ext cx="8177989" cy="12231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BF46ABF-26F2-4727-9215-CD2318EC1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125602"/>
            <a:ext cx="5646909" cy="12231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D72D051-3BAD-4B8F-9C1A-37C555DE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Trigger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014373-A5DD-405D-915A-C16B2082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CB28ED-AF87-4C0C-BB3C-3C3ED3B20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95F9659-519C-470F-A74E-B96DFA867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/>
          <a:lstStyle/>
          <a:p>
            <a:r>
              <a:rPr lang="de-CH" dirty="0"/>
              <a:t>Maximale Trigger Geschwindigkeit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635541-3457-42CF-AF8B-1913462D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22" y="4401399"/>
            <a:ext cx="8814264" cy="10789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1E1070-2509-4105-9563-1B5488AC1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26" y="1465253"/>
            <a:ext cx="3459780" cy="10440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E9DF4C1-1A64-4440-9D30-820851024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309136"/>
            <a:ext cx="4122777" cy="10707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8E539A-D645-4A31-B26E-E4301E193BBE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9CC641-B3CF-4EEA-A091-FA3692A2AACB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4D7EDF-AA2E-4D3E-A372-91CF4B233EB5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00D7F9D-8E00-4DA2-BFEF-10272D9B5D27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E82F2B2-E55A-49AC-9716-A99F8900ADE1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3550C62-7C67-4BD5-9E0D-3CE87FA85DD7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8FD954F-88ED-483E-9F9E-774E8B8BF875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10AEB4-E5B0-4496-A2CD-E70CCFAF4573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3D80A01-9D02-4894-8BF4-41DCCEDB7A2A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5A9672C-B8EE-494C-BB28-B53D05017240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8DA56AB-C4E5-4862-B6B3-04079CDCFF3A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9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Stuhl, Fenster, Gebäude, sitzend enthält.&#10;&#10;Automatisch generierte Beschreibung">
            <a:extLst>
              <a:ext uri="{FF2B5EF4-FFF2-40B4-BE49-F238E27FC236}">
                <a16:creationId xmlns:a16="http://schemas.microsoft.com/office/drawing/2014/main" id="{B382C27E-3A11-4B02-87D0-091D1A5857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b="-528"/>
          <a:stretch/>
        </p:blipFill>
        <p:spPr>
          <a:xfrm>
            <a:off x="3063429" y="865467"/>
            <a:ext cx="6052038" cy="50838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D7BC6C-86BC-4D2D-9AB4-D030D57E0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19A7D-16E3-4528-983D-F5DA4182C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4A8457F-A40F-4069-8D0D-9681BFF05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6D28BBB-0E54-4CA7-B6B9-D3AF4FCE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</a:t>
            </a:r>
            <a:r>
              <a:rPr lang="en-US" dirty="0" err="1"/>
              <a:t>dynamisch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51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34</a:t>
            </a:fld>
            <a:endParaRPr lang="de-CH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C1EB16F-46DC-4DD7-94E8-385E20B671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87" y="819000"/>
            <a:ext cx="6989121" cy="522000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BA1BD2-D820-4AD7-99FE-9CD85561EB7C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6179A8-2ACA-465E-B2A5-4276CDC8BCA8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1EBCB24-CBE5-4E51-99EC-339D06C60945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47B60C3-97D9-42F7-AFDF-FBA4899989F6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B06D869-72CD-49EA-A635-FCE7A88E63A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2317F03-22DF-4FBE-93F8-637A0067C3E5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5DDA2A-C40D-4055-BF2C-6D8EF8F737EA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41E86B6-8376-426B-BE66-31D015838CA4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33EA1DE-1C04-4A12-B67D-F5C49AD39893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4D97BDB-52B0-4A12-8645-EDB42C1EC06B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32163EF-983A-4B55-A3B4-1EF0E3B4CFBF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3801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651D1-2D20-41CD-B754-88B5EFC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C4A7C1-B049-4380-9A47-95C28C4F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0B85-88BA-4DD0-8F35-305F1F707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35</a:t>
            </a:fld>
            <a:endParaRPr lang="de-CH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3669DF-F568-404B-B2F3-C739B37523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00" y="820800"/>
            <a:ext cx="6989121" cy="522000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52A50D-1AA2-4666-BA1C-6E6E4A44F555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D50684A-707A-4D91-A2B7-91ABFCC56538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EF3D9A2-B0A6-4E2F-BA5E-993325E5EE0C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7F7AE24-A937-4B98-ABCF-433ED4D29E5B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D0D9D79-9BDC-4DF1-A7DD-004C4D360D2C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E3D585F-61EF-4FCE-BB9E-574F202B6C21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FF4F390-A26E-47F2-9693-850F4D43811E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63AC6DD-1CC5-4A9C-B635-3B2971807C3A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23343CF-04FC-4BB9-92E6-75FF323B0C48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7205706-2A13-45E3-814A-DF2B552A7591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4238D62-2E3E-4B5F-84AB-0C5BE9E86119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40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A1341-770E-446A-AF16-4A25023C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75062-70AA-4095-8584-31917EA4A0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Geschwindigkeit</a:t>
            </a:r>
            <a:endParaRPr lang="en-US" dirty="0"/>
          </a:p>
          <a:p>
            <a:pPr lvl="1"/>
            <a:r>
              <a:rPr lang="en-US" dirty="0"/>
              <a:t>2 m/s</a:t>
            </a:r>
          </a:p>
          <a:p>
            <a:pPr lvl="1"/>
            <a:r>
              <a:rPr lang="en-US" dirty="0"/>
              <a:t>Main loop 16 frames/s</a:t>
            </a:r>
          </a:p>
          <a:p>
            <a:r>
              <a:rPr lang="en-US" dirty="0" err="1"/>
              <a:t>Relativer</a:t>
            </a:r>
            <a:r>
              <a:rPr lang="en-US" dirty="0"/>
              <a:t> </a:t>
            </a:r>
            <a:r>
              <a:rPr lang="en-US" dirty="0" err="1"/>
              <a:t>Messfehler</a:t>
            </a:r>
            <a:endParaRPr lang="en-US" dirty="0"/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statisch</a:t>
            </a:r>
            <a:r>
              <a:rPr lang="en-US" dirty="0"/>
              <a:t>:	0.54%</a:t>
            </a:r>
          </a:p>
          <a:p>
            <a:pPr lvl="1"/>
            <a:r>
              <a:rPr lang="en-US" dirty="0" err="1"/>
              <a:t>Durchmesser</a:t>
            </a:r>
            <a:r>
              <a:rPr lang="en-US" dirty="0"/>
              <a:t> </a:t>
            </a:r>
            <a:r>
              <a:rPr lang="en-US" dirty="0" err="1"/>
              <a:t>dynamisch</a:t>
            </a:r>
            <a:r>
              <a:rPr lang="en-US" dirty="0"/>
              <a:t>:	1.60%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statisch</a:t>
            </a:r>
            <a:r>
              <a:rPr lang="en-US" dirty="0"/>
              <a:t>):		0.22%</a:t>
            </a:r>
          </a:p>
          <a:p>
            <a:pPr lvl="1"/>
            <a:r>
              <a:rPr lang="en-US" dirty="0" err="1"/>
              <a:t>Länge</a:t>
            </a:r>
            <a:r>
              <a:rPr lang="en-US" dirty="0"/>
              <a:t> (</a:t>
            </a:r>
            <a:r>
              <a:rPr lang="en-US" dirty="0" err="1"/>
              <a:t>dynamisch</a:t>
            </a:r>
            <a:r>
              <a:rPr lang="en-US" dirty="0"/>
              <a:t>):		1.01%</a:t>
            </a:r>
          </a:p>
          <a:p>
            <a:pPr lvl="1"/>
            <a:endParaRPr lang="en-US" dirty="0"/>
          </a:p>
          <a:p>
            <a:pPr marL="529675" lvl="1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738831-81C9-41D0-974D-2DD3AE3FD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EE450A-8B37-4DE4-9BF7-19361CECE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9FA088-ADA4-461E-B134-E36DCAFEF723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67DA3B-6A5B-463D-AE0F-523BA3795F21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1C17DE4-A306-4FD8-A7F5-DBE04FA03356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9E1C56B-D557-4FB8-AA62-D657EF09BB47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BFC81E8-8069-4141-8113-6A898BEB1C51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56A138-70A8-489C-A63E-B03269E06D65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A1BB29B-6651-434E-AFDB-A89A80B1C197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1BDF80-8080-4336-8DC8-BC5B6A0DE304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E8E12AD-890F-443E-A06E-3E4858F2C6E0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D1B19C0-2B6C-4CB5-B176-2368767BFE75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D10BE8E-D0A4-4D66-B864-498E8EEA53A6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662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721C6-4DCD-4D44-8A1F-C8FA2F84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Weiterführende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942EA-9E49-40D0-89B1-BD469031FD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Zuverlässigere Trigger-Methode</a:t>
            </a:r>
          </a:p>
          <a:p>
            <a:r>
              <a:rPr lang="de-CH" dirty="0"/>
              <a:t>Komplizierte Geometrie der Feder berücksichtigen</a:t>
            </a:r>
          </a:p>
          <a:p>
            <a:r>
              <a:rPr lang="de-CH" dirty="0"/>
              <a:t>Mit Kameratreiber interagieren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2E8F51-04EE-4E96-82AD-94F3A4351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B22D46-92FE-4EFC-B572-E5D336D15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78630F-09AE-4836-BC2B-96302442337E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033383-FD26-4A68-85A8-0F83E70F1280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44A98CF-DC80-4579-A8F8-833928A603E0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75947-478A-4118-BA63-405D3618D101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631D282-9FE6-4A25-A076-50D5EA60890A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184A01B-EEE1-4F25-9428-F57B9E4DB760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8FF00FF-1ACF-4044-96DE-7EEC29C0A7FF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CDE4236-CA21-4A2D-9045-130C6A9E0B3F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2F5506F-8C76-42DD-BEC3-C7644848D0B6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DA5AEB-B0B4-43D2-9BB4-8C6DF1B8CA04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56BC5B1-E11B-4990-9F65-4F3B85DC6582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979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1E034-E81D-4BCA-90D8-88044DAE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951C2-2D86-4D05-BBCC-9D84239F11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63525" indent="0">
              <a:buNone/>
            </a:pPr>
            <a:r>
              <a:rPr lang="de-CH" sz="2200" dirty="0"/>
              <a:t>Statisch</a:t>
            </a:r>
          </a:p>
          <a:p>
            <a:r>
              <a:rPr lang="de-CH" dirty="0"/>
              <a:t>Beleuchtung</a:t>
            </a:r>
          </a:p>
          <a:p>
            <a:r>
              <a:rPr lang="de-CH" dirty="0"/>
              <a:t>Kalibration</a:t>
            </a:r>
          </a:p>
          <a:p>
            <a:r>
              <a:rPr lang="de-CH" dirty="0"/>
              <a:t>Messverfahren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A053B3-D18A-47AC-9990-7390EB2A4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64563" indent="0">
              <a:buNone/>
            </a:pPr>
            <a:r>
              <a:rPr lang="de-CH" sz="2200" dirty="0"/>
              <a:t>Dynamisch</a:t>
            </a:r>
          </a:p>
          <a:p>
            <a:r>
              <a:rPr lang="de-CH" dirty="0"/>
              <a:t>Trigger</a:t>
            </a:r>
          </a:p>
          <a:p>
            <a:r>
              <a:rPr lang="de-CH" dirty="0"/>
              <a:t>Rolling-</a:t>
            </a:r>
            <a:r>
              <a:rPr lang="de-CH" dirty="0" err="1"/>
              <a:t>Shutter</a:t>
            </a:r>
            <a:r>
              <a:rPr lang="de-CH" dirty="0"/>
              <a:t> Kompensation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C6D61C-7397-4376-826F-297411033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46A3A-56B8-4F73-9ED8-EE9CF4AEC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E21362-A378-4117-9E97-A4ACB1201AB7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9D39127-4E85-4526-B226-7D11920C1D26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148BFE2-EC96-453F-8944-10C77D3FD6D4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DF7C5BC-4D39-4D6A-96EA-62BF88E37C6B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F675327-182C-408B-95C8-1FAAB8EE12D0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2348EB0-C965-4208-A4F5-72E57B997B1A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86E7611-A52A-4616-84F3-03F93F124608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860B358-1032-4F95-ABEA-7498F4CC8DC5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62782C6-4F64-430A-A782-11A52F011586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D798B1A-AB9B-4410-9383-DB9DEA8C5A68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F58229-7B48-497B-B82E-424EA0A55027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0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9" name="Inhaltsplatzhalter 8" descr="Ein Bild, das groß, weiß, Tisch enthält.&#10;&#10;Automatisch generierte Beschreibung">
            <a:extLst>
              <a:ext uri="{FF2B5EF4-FFF2-40B4-BE49-F238E27FC236}">
                <a16:creationId xmlns:a16="http://schemas.microsoft.com/office/drawing/2014/main" id="{F86BA74E-B89E-4BE9-BA02-BD95230ED3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965"/>
          <a:stretch/>
        </p:blipFill>
        <p:spPr>
          <a:xfrm>
            <a:off x="2711624" y="995754"/>
            <a:ext cx="7200801" cy="486649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7" name="Bild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E9DECA4-552E-4C62-BD98-0DED0ACCA4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" b="2772"/>
          <a:stretch/>
        </p:blipFill>
        <p:spPr>
          <a:xfrm>
            <a:off x="2999656" y="1023689"/>
            <a:ext cx="6624736" cy="4810622"/>
          </a:xfrm>
        </p:spPr>
      </p:pic>
      <p:pic>
        <p:nvPicPr>
          <p:cNvPr id="14" name="Grafik 13" descr="Ein Bild, das drinnen, sitzend, Tisch, klein enthält.&#10;&#10;Automatisch generierte Beschreibung">
            <a:extLst>
              <a:ext uri="{FF2B5EF4-FFF2-40B4-BE49-F238E27FC236}">
                <a16:creationId xmlns:a16="http://schemas.microsoft.com/office/drawing/2014/main" id="{92F21C29-C5EA-42B4-B5A3-558D796763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29000" r="7475"/>
          <a:stretch/>
        </p:blipFill>
        <p:spPr>
          <a:xfrm>
            <a:off x="2279577" y="995754"/>
            <a:ext cx="7632848" cy="48691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7F4100-DB45-47C8-9B1F-5EDD3F833D26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938B30E-A32B-4AF2-9973-1A81D0D0BEE8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52CF69E-5E54-402C-A752-491E33A78E6F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D746885-40AB-4572-81AE-8232B5E132D3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773CD6-5934-441E-9176-0B82F2B54DF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516F365-3B38-4469-A9A2-EEDFA3DFBB61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4142ED-F8B8-4480-91A6-A4DD6F1AF38B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F484D85-B57D-424E-9C58-A97D8FBC1813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665B6E3-4AB3-4D74-9128-44EEB7FD7DDE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9B4DC9C-B13C-407B-A827-031EA5190913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9CA7D4D-126C-4729-96FE-6CCEA571E5C5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4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235B1-A78E-44EC-9A4E-EC84B1E6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pic>
        <p:nvPicPr>
          <p:cNvPr id="16" name="Inhaltsplatzhalter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04DC9BD-4AF5-4913-B48F-B67AEC590F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89275"/>
            <a:ext cx="10942638" cy="437948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FA0AA6-85F7-40A0-AAAE-964260389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6FC17E-9BA6-43EE-A6F6-93A3C84D8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CDB036-1528-4211-88D0-6F70828DE6B6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77B1FF-32B4-487E-BEE0-BA42E3CC3A76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25EFD1-9987-4B05-A0B7-6C4A58240BC6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51890C8-10C6-4FCE-9F69-3007BEC5A493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774F4E-75F7-494F-9BA5-FA810A7E921F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E4158CF-E338-4E3D-A7A6-A69495D6D574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5E47AA7-B3FB-4542-A85A-081EC3E11DB3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5F673C4-004D-4C8E-AD48-67A6534BD01F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F93CF47-8347-4FA2-A82C-8B414D003DFC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289B25B-D75B-4FE9-A217-373CD62D1693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DAD455-E191-4E22-A69B-A672B0A8BD65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18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235B1-A78E-44EC-9A4E-EC84B1E6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FA0AA6-85F7-40A0-AAAE-964260389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6FC17E-9BA6-43EE-A6F6-93A3C84D8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6479C9-D29D-4DD0-8374-6C241E5AB2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89275"/>
            <a:ext cx="10942638" cy="437948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F663FC-85BE-4CAB-A5B7-722BE5C8219C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B1BCC96-1855-48FB-B976-AD9EBA196F2C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7445424-6989-4060-824D-DCD74CE559E8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43D4D8E-7B11-4599-B53B-E3F2AA762509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E0B9606-2099-4FFD-B6A6-C6AE0FF4A6F4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76005-B46C-4CF1-98F9-CA6364202C02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28CEA14-9988-4B7B-ADAD-95ACFC707234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EF5561B-42E9-4688-B946-F2261930EE45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5CB9F08-4AC8-4898-AD2F-48202F69AAE0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E07411B-59B4-4661-9599-72D020EED83B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38B6AF4-3C9A-4179-AA66-929210FC480F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200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99E3F-D97F-4FA8-8CE8-A761DAEF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DDD13-0298-4194-B029-7BC8273D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77F641-6884-4FA5-9D79-9D9E97B71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5" name="Inhaltsplatzhalter 24" descr="Ein Bild, das Tisch, Objekt, Stück, sitzend enthält.&#10;&#10;Automatisch generierte Beschreibung">
            <a:extLst>
              <a:ext uri="{FF2B5EF4-FFF2-40B4-BE49-F238E27FC236}">
                <a16:creationId xmlns:a16="http://schemas.microsoft.com/office/drawing/2014/main" id="{D093B9D0-8FA9-4A21-8172-B9649B6927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2" y="1403612"/>
            <a:ext cx="3179220" cy="1800000"/>
          </a:xfrm>
        </p:spPr>
      </p:pic>
      <p:pic>
        <p:nvPicPr>
          <p:cNvPr id="31" name="Grafik 30" descr="Ein Bild, das drinnen, Tisch, aus Holz, sitzend enthält.&#10;&#10;Automatisch generierte Beschreibung">
            <a:extLst>
              <a:ext uri="{FF2B5EF4-FFF2-40B4-BE49-F238E27FC236}">
                <a16:creationId xmlns:a16="http://schemas.microsoft.com/office/drawing/2014/main" id="{620FC40D-EAB1-4774-A45A-5AF3B5D218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9" y="1412776"/>
            <a:ext cx="3179221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B5398D9-8F9C-48B2-81C2-2FD4EB410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" y="3553065"/>
            <a:ext cx="3179221" cy="1800000"/>
          </a:xfrm>
          <a:prstGeom prst="rect">
            <a:avLst/>
          </a:prstGeom>
        </p:spPr>
      </p:pic>
      <p:pic>
        <p:nvPicPr>
          <p:cNvPr id="35" name="Grafik 34" descr="Ein Bild, das Tisch, aus Holz, sitzend, Brett enthält.&#10;&#10;Automatisch generierte Beschreibung">
            <a:extLst>
              <a:ext uri="{FF2B5EF4-FFF2-40B4-BE49-F238E27FC236}">
                <a16:creationId xmlns:a16="http://schemas.microsoft.com/office/drawing/2014/main" id="{66783631-AB0D-4C38-BA51-F58B71FAF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1412776"/>
            <a:ext cx="3179221" cy="1800000"/>
          </a:xfrm>
          <a:prstGeom prst="rect">
            <a:avLst/>
          </a:prstGeom>
        </p:spPr>
      </p:pic>
      <p:pic>
        <p:nvPicPr>
          <p:cNvPr id="37" name="Grafik 36" descr="Ein Bild, das Tisch, drinnen, sitzend, aus Holz enthält.&#10;&#10;Automatisch generierte Beschreibung">
            <a:extLst>
              <a:ext uri="{FF2B5EF4-FFF2-40B4-BE49-F238E27FC236}">
                <a16:creationId xmlns:a16="http://schemas.microsoft.com/office/drawing/2014/main" id="{9F094CF0-59FC-4F81-8EAE-E65C8672D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88" y="3553065"/>
            <a:ext cx="3179221" cy="1800000"/>
          </a:xfrm>
          <a:prstGeom prst="rect">
            <a:avLst/>
          </a:prstGeom>
        </p:spPr>
      </p:pic>
      <p:pic>
        <p:nvPicPr>
          <p:cNvPr id="39" name="Grafik 38" descr="Ein Bild, das Kasten, aus Holz, sitzend, Tisch enthält.&#10;&#10;Automatisch generierte Beschreibung">
            <a:extLst>
              <a:ext uri="{FF2B5EF4-FFF2-40B4-BE49-F238E27FC236}">
                <a16:creationId xmlns:a16="http://schemas.microsoft.com/office/drawing/2014/main" id="{E51CFBAB-EB75-4D0C-98C6-9D593C010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7" y="3553065"/>
            <a:ext cx="3179221" cy="180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2C64F99-FDAF-4600-9260-1138D8DDFEFC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279B111-308F-410D-AA29-1548C12F3515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83587E6-BF87-49F2-8E19-E8092DC68409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5AA7566-4087-40FC-9CF4-FF214F4323C4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16ECB5E-BC79-468C-AD65-C51CE97F180D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1FC857C-D296-414E-9A74-2341F96D1F1E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E7BF2D2-CC51-4664-AE7E-B651AA66DF7F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AA73ECE-D461-4033-964B-2B430A0EA66B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5B5E7F-231C-4990-883F-4A14ADABC968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4F0524-B1DC-4673-8AAD-FC280E5E9A9B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D2A3D87-8FFA-4F07-A40F-592E643411B0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70633-17B2-4DD6-BB38-AE239211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Kalibration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55ADE4-A57A-4B27-813F-79771F264F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609397"/>
            <a:ext cx="10942638" cy="163920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14C460-9D37-4046-AA9F-E61370E2C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C. Renda, M. Tischhauser - Fast CV based Geometry Estimation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F123F7-AD0B-4CDA-BA34-025DB2841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E942F-8E90-4190-A605-673F907668F8}"/>
              </a:ext>
            </a:extLst>
          </p:cNvPr>
          <p:cNvSpPr txBox="1"/>
          <p:nvPr/>
        </p:nvSpPr>
        <p:spPr>
          <a:xfrm>
            <a:off x="479376" y="115610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2400" dirty="0" err="1"/>
              <a:t>Distortion</a:t>
            </a:r>
            <a:r>
              <a:rPr lang="de-CH" sz="2400" dirty="0"/>
              <a:t>-Modell in </a:t>
            </a:r>
            <a:r>
              <a:rPr lang="de-CH" sz="2400" dirty="0" err="1"/>
              <a:t>OpenCV</a:t>
            </a:r>
            <a:endParaRPr lang="de-CH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D8E45E-F4BF-49C9-9C01-87743A2F11EF}"/>
              </a:ext>
            </a:extLst>
          </p:cNvPr>
          <p:cNvSpPr txBox="1"/>
          <p:nvPr/>
        </p:nvSpPr>
        <p:spPr>
          <a:xfrm>
            <a:off x="4007768" y="188640"/>
            <a:ext cx="818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Ausgangslage  Vorgehen  Beleuchtung  Kalibration  Messverfahren  Rolling-</a:t>
            </a:r>
            <a:r>
              <a:rPr lang="de-CH" sz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Shutter</a:t>
            </a:r>
            <a:r>
              <a:rPr lang="de-CH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Trigger  Resultate  Weiteres   	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14879E-D228-40B1-B682-A904838E8B76}"/>
              </a:ext>
            </a:extLst>
          </p:cNvPr>
          <p:cNvSpPr/>
          <p:nvPr/>
        </p:nvSpPr>
        <p:spPr>
          <a:xfrm>
            <a:off x="4511824" y="462333"/>
            <a:ext cx="6840760" cy="863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610F51B-962D-4951-8E9A-28F828309855}"/>
              </a:ext>
            </a:extLst>
          </p:cNvPr>
          <p:cNvSpPr/>
          <p:nvPr/>
        </p:nvSpPr>
        <p:spPr>
          <a:xfrm>
            <a:off x="4439816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1B77B46-84F9-4542-88BD-5E6AA8D9CFD0}"/>
              </a:ext>
            </a:extLst>
          </p:cNvPr>
          <p:cNvSpPr/>
          <p:nvPr/>
        </p:nvSpPr>
        <p:spPr>
          <a:xfrm>
            <a:off x="5375920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5217D5F-8FF3-48CB-B58D-84B20956D303}"/>
              </a:ext>
            </a:extLst>
          </p:cNvPr>
          <p:cNvSpPr/>
          <p:nvPr/>
        </p:nvSpPr>
        <p:spPr>
          <a:xfrm>
            <a:off x="6240016" y="44168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5FB0AC0-E062-4E54-B0EB-8A40352205F7}"/>
              </a:ext>
            </a:extLst>
          </p:cNvPr>
          <p:cNvSpPr/>
          <p:nvPr/>
        </p:nvSpPr>
        <p:spPr>
          <a:xfrm>
            <a:off x="7104112" y="430952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5622328-3AB4-481B-A7A9-D0A76EA5B97D}"/>
              </a:ext>
            </a:extLst>
          </p:cNvPr>
          <p:cNvSpPr/>
          <p:nvPr/>
        </p:nvSpPr>
        <p:spPr>
          <a:xfrm>
            <a:off x="8040216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E41A253-E2AB-45DC-96CB-4744DE594E91}"/>
              </a:ext>
            </a:extLst>
          </p:cNvPr>
          <p:cNvSpPr/>
          <p:nvPr/>
        </p:nvSpPr>
        <p:spPr>
          <a:xfrm>
            <a:off x="9144000" y="422408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A0EABEE-5A09-4DFB-8DFC-2E2AC9176575}"/>
              </a:ext>
            </a:extLst>
          </p:cNvPr>
          <p:cNvSpPr/>
          <p:nvPr/>
        </p:nvSpPr>
        <p:spPr>
          <a:xfrm>
            <a:off x="9972092" y="433786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7D2656A-F095-4FAE-B3F6-3958D2A26A37}"/>
              </a:ext>
            </a:extLst>
          </p:cNvPr>
          <p:cNvSpPr/>
          <p:nvPr/>
        </p:nvSpPr>
        <p:spPr>
          <a:xfrm>
            <a:off x="10595992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93C6B02-6245-482B-A3C3-08255B24C2CA}"/>
              </a:ext>
            </a:extLst>
          </p:cNvPr>
          <p:cNvSpPr/>
          <p:nvPr/>
        </p:nvSpPr>
        <p:spPr>
          <a:xfrm>
            <a:off x="11280068" y="430952"/>
            <a:ext cx="144016" cy="144016"/>
          </a:xfrm>
          <a:prstGeom prst="ellipse">
            <a:avLst/>
          </a:prstGeom>
          <a:solidFill>
            <a:srgbClr val="C6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5527981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1202</Words>
  <Application>Microsoft Office PowerPoint</Application>
  <PresentationFormat>Breitbild</PresentationFormat>
  <Paragraphs>243</Paragraphs>
  <Slides>37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Agency FB</vt:lpstr>
      <vt:lpstr>Arial</vt:lpstr>
      <vt:lpstr>Calibri</vt:lpstr>
      <vt:lpstr>Wingdings</vt:lpstr>
      <vt:lpstr>HSR_Vorlage_16zu9</vt:lpstr>
      <vt:lpstr>Präsentation BA FS 2020 </vt:lpstr>
      <vt:lpstr>Ausgangslage</vt:lpstr>
      <vt:lpstr>Ausgangslage</vt:lpstr>
      <vt:lpstr>Vorgehen</vt:lpstr>
      <vt:lpstr>Beleuchtung</vt:lpstr>
      <vt:lpstr>Beleuchtung</vt:lpstr>
      <vt:lpstr>Beleuchtung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Kalibration</vt:lpstr>
      <vt:lpstr>Kalbibration</vt:lpstr>
      <vt:lpstr>Kalibration</vt:lpstr>
      <vt:lpstr>Kalibration</vt:lpstr>
      <vt:lpstr>Messverfahren</vt:lpstr>
      <vt:lpstr>Messverfahren</vt:lpstr>
      <vt:lpstr>Messverfahren</vt:lpstr>
      <vt:lpstr>Messverfahren</vt:lpstr>
      <vt:lpstr>Messverfahren</vt:lpstr>
      <vt:lpstr>Demonstration (statisch)</vt:lpstr>
      <vt:lpstr>Rolling-Shutter </vt:lpstr>
      <vt:lpstr>Rolling-Shutter </vt:lpstr>
      <vt:lpstr>Rolling-Shutter </vt:lpstr>
      <vt:lpstr>Rolling-Shutter </vt:lpstr>
      <vt:lpstr>Trigger</vt:lpstr>
      <vt:lpstr>Trigger</vt:lpstr>
      <vt:lpstr>Demonstration (dynamisch)</vt:lpstr>
      <vt:lpstr>Resultate</vt:lpstr>
      <vt:lpstr>Resultate</vt:lpstr>
      <vt:lpstr>Resulate</vt:lpstr>
      <vt:lpstr>Weiterführende Arbeiten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Cedric Renda</cp:lastModifiedBy>
  <cp:revision>69</cp:revision>
  <cp:lastPrinted>2010-12-20T15:36:07Z</cp:lastPrinted>
  <dcterms:created xsi:type="dcterms:W3CDTF">2014-09-05T09:23:07Z</dcterms:created>
  <dcterms:modified xsi:type="dcterms:W3CDTF">2020-06-18T12:52:27Z</dcterms:modified>
</cp:coreProperties>
</file>